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3" d="100"/>
          <a:sy n="43" d="100"/>
        </p:scale>
        <p:origin x="22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2764963C-5076-4A48-8818-ADDB3CF52899}" type="datetimeFigureOut">
              <a:rPr lang="pt-BR" smtClean="0"/>
              <a:t>04/11/2026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1289520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764963C-5076-4A48-8818-ADDB3CF52899}" type="datetimeFigureOut">
              <a:rPr lang="pt-BR" smtClean="0"/>
              <a:t>04/11/2026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2983107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2764963C-5076-4A48-8818-ADDB3CF52899}" type="datetimeFigureOut">
              <a:rPr lang="pt-BR" smtClean="0"/>
              <a:t>04/11/2026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3617711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2764963C-5076-4A48-8818-ADDB3CF52899}" type="datetimeFigureOut">
              <a:rPr lang="pt-BR" smtClean="0"/>
              <a:t>04/11/2026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128772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2764963C-5076-4A48-8818-ADDB3CF52899}" type="datetimeFigureOut">
              <a:rPr lang="pt-BR" smtClean="0"/>
              <a:t>04/11/2026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3140129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2764963C-5076-4A48-8818-ADDB3CF52899}" type="datetimeFigureOut">
              <a:rPr lang="pt-BR" smtClean="0"/>
              <a:t>04/11/2026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2549308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4963C-5076-4A48-8818-ADDB3CF52899}" type="datetimeFigureOut">
              <a:rPr lang="pt-BR" smtClean="0"/>
              <a:t>04/11/2026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1514769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764963C-5076-4A48-8818-ADDB3CF52899}" type="datetimeFigureOut">
              <a:rPr lang="pt-BR" smtClean="0"/>
              <a:t>04/11/2026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19706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764963C-5076-4A48-8818-ADDB3CF52899}" type="datetimeFigureOut">
              <a:rPr lang="pt-BR" smtClean="0"/>
              <a:t>04/11/2026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1489819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764963C-5076-4A48-8818-ADDB3CF52899}" type="datetimeFigureOut">
              <a:rPr lang="pt-BR" smtClean="0"/>
              <a:t>04/11/2026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358716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764963C-5076-4A48-8818-ADDB3CF52899}" type="datetimeFigureOut">
              <a:rPr lang="pt-BR" smtClean="0"/>
              <a:t>04/11/2026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C414AE3-44B9-4A56-ADAF-7D6A2398A008}" type="slidenum">
              <a:rPr lang="pt-BR" smtClean="0"/>
              <a:t>‹nº›</a:t>
            </a:fld>
            <a:endParaRPr lang="pt-BR"/>
          </a:p>
        </p:txBody>
      </p:sp>
    </p:spTree>
    <p:extLst>
      <p:ext uri="{BB962C8B-B14F-4D97-AF65-F5344CB8AC3E}">
        <p14:creationId xmlns:p14="http://schemas.microsoft.com/office/powerpoint/2010/main" val="2316520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814201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764963C-5076-4A48-8818-ADDB3CF52899}" type="datetimeFigureOut">
              <a:rPr lang="pt-BR" smtClean="0"/>
              <a:t>04/11/2026</a:t>
            </a:fld>
            <a:endParaRPr lang="pt-B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C414AE3-44B9-4A56-ADAF-7D6A2398A008}" type="slidenum">
              <a:rPr lang="pt-BR" smtClean="0"/>
              <a:t>‹nº›</a:t>
            </a:fld>
            <a:endParaRPr lang="pt-BR"/>
          </a:p>
        </p:txBody>
      </p:sp>
    </p:spTree>
    <p:extLst>
      <p:ext uri="{BB962C8B-B14F-4D97-AF65-F5344CB8AC3E}">
        <p14:creationId xmlns:p14="http://schemas.microsoft.com/office/powerpoint/2010/main" val="1475459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451C7-A02A-4E88-5F1F-51E44149722F}"/>
            </a:ext>
          </a:extLst>
        </p:cNvPr>
        <p:cNvGrpSpPr/>
        <p:nvPr/>
      </p:nvGrpSpPr>
      <p:grpSpPr>
        <a:xfrm>
          <a:off x="0" y="0"/>
          <a:ext cx="0" cy="0"/>
          <a:chOff x="0" y="0"/>
          <a:chExt cx="0" cy="0"/>
        </a:xfrm>
      </p:grpSpPr>
      <p:pic>
        <p:nvPicPr>
          <p:cNvPr id="25" name="Imagem 24">
            <a:extLst>
              <a:ext uri="{FF2B5EF4-FFF2-40B4-BE49-F238E27FC236}">
                <a16:creationId xmlns:a16="http://schemas.microsoft.com/office/drawing/2014/main" id="{AF336A0C-40A7-7351-50A0-F67648C4C0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a:ln>
            <a:solidFill>
              <a:srgbClr val="002060"/>
            </a:solidFill>
          </a:ln>
        </p:spPr>
      </p:pic>
      <p:sp>
        <p:nvSpPr>
          <p:cNvPr id="7" name="object 6">
            <a:extLst>
              <a:ext uri="{FF2B5EF4-FFF2-40B4-BE49-F238E27FC236}">
                <a16:creationId xmlns:a16="http://schemas.microsoft.com/office/drawing/2014/main" id="{7CE094D7-0B1C-5EFF-BEFF-BB15372F3AEA}"/>
              </a:ext>
            </a:extLst>
          </p:cNvPr>
          <p:cNvSpPr txBox="1"/>
          <p:nvPr/>
        </p:nvSpPr>
        <p:spPr>
          <a:xfrm>
            <a:off x="138826" y="1633032"/>
            <a:ext cx="6483936" cy="181745"/>
          </a:xfrm>
          <a:prstGeom prst="rect">
            <a:avLst/>
          </a:prstGeom>
        </p:spPr>
        <p:txBody>
          <a:bodyPr vert="horz" wrap="square" lIns="0" tIns="15331" rIns="0" bIns="0" rtlCol="0">
            <a:spAutoFit/>
          </a:bodyPr>
          <a:lstStyle/>
          <a:p>
            <a:pPr marL="6257" marR="2503" indent="79468" algn="ctr">
              <a:lnSpc>
                <a:spcPts val="1394"/>
              </a:lnSpc>
              <a:spcBef>
                <a:spcPts val="121"/>
              </a:spcBef>
            </a:pPr>
            <a:r>
              <a:rPr lang="pt-BR" sz="1084" spc="-5" dirty="0">
                <a:latin typeface="Arial" panose="020B0604020202020204" pitchFamily="34" charset="0"/>
                <a:cs typeface="Arial" panose="020B0604020202020204" pitchFamily="34" charset="0"/>
              </a:rPr>
              <a:t>Autor; Coautor; Coautor ; Coautor ; Coautor</a:t>
            </a:r>
          </a:p>
        </p:txBody>
      </p:sp>
      <p:sp>
        <p:nvSpPr>
          <p:cNvPr id="8" name="object 57">
            <a:extLst>
              <a:ext uri="{FF2B5EF4-FFF2-40B4-BE49-F238E27FC236}">
                <a16:creationId xmlns:a16="http://schemas.microsoft.com/office/drawing/2014/main" id="{EDCFB608-E0B6-89C9-0E91-5B66B91F1F64}"/>
              </a:ext>
            </a:extLst>
          </p:cNvPr>
          <p:cNvSpPr txBox="1"/>
          <p:nvPr/>
        </p:nvSpPr>
        <p:spPr>
          <a:xfrm>
            <a:off x="265334" y="1861173"/>
            <a:ext cx="2845932" cy="2636798"/>
          </a:xfrm>
          <a:prstGeom prst="rect">
            <a:avLst/>
          </a:prstGeom>
        </p:spPr>
        <p:txBody>
          <a:bodyPr vert="horz" wrap="square" lIns="0" tIns="35356" rIns="0" bIns="0" rtlCol="0">
            <a:spAutoFit/>
          </a:bodyPr>
          <a:lstStyle/>
          <a:p>
            <a:pPr marL="6257">
              <a:spcBef>
                <a:spcPts val="278"/>
              </a:spcBef>
            </a:pPr>
            <a:r>
              <a:rPr sz="985" b="1" u="sng" spc="-5" dirty="0">
                <a:solidFill>
                  <a:schemeClr val="tx2"/>
                </a:solidFill>
                <a:latin typeface="Arial" panose="020B0604020202020204" pitchFamily="34" charset="0"/>
                <a:cs typeface="Arial" panose="020B0604020202020204" pitchFamily="34" charset="0"/>
              </a:rPr>
              <a:t>Introdução</a:t>
            </a:r>
            <a:endParaRPr sz="985" b="1" u="sng" dirty="0">
              <a:solidFill>
                <a:schemeClr val="tx2"/>
              </a:solidFill>
              <a:latin typeface="Arial" panose="020B0604020202020204" pitchFamily="34" charset="0"/>
              <a:cs typeface="Arial" panose="020B0604020202020204" pitchFamily="34" charset="0"/>
            </a:endParaRPr>
          </a:p>
          <a:p>
            <a:pPr marL="6257" marR="2503" algn="just"/>
            <a:r>
              <a:rPr lang="en-US" sz="985" dirty="0">
                <a:solidFill>
                  <a:srgbClr val="000000"/>
                </a:solidFill>
                <a:latin typeface="Arial" panose="020B0604020202020204" pitchFamily="34" charset="0"/>
                <a:cs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a:t>
            </a:r>
          </a:p>
          <a:p>
            <a:pPr marL="6257" marR="2503" algn="just"/>
            <a:endParaRPr lang="pt-BR" sz="985" dirty="0">
              <a:latin typeface="Arial" panose="020B0604020202020204" pitchFamily="34" charset="0"/>
              <a:cs typeface="Arial" panose="020B0604020202020204" pitchFamily="34" charset="0"/>
            </a:endParaRPr>
          </a:p>
          <a:p>
            <a:pPr marL="6257" marR="2503" algn="just">
              <a:lnSpc>
                <a:spcPct val="116399"/>
              </a:lnSpc>
            </a:pPr>
            <a:r>
              <a:rPr lang="pt-BR" sz="985" b="1" u="sng" dirty="0">
                <a:solidFill>
                  <a:schemeClr val="tx2"/>
                </a:solidFill>
                <a:latin typeface="Arial" panose="020B0604020202020204" pitchFamily="34" charset="0"/>
                <a:cs typeface="Arial" panose="020B0604020202020204" pitchFamily="34" charset="0"/>
              </a:rPr>
              <a:t>Objetivos</a:t>
            </a:r>
          </a:p>
          <a:p>
            <a:pPr algn="just" eaLnBrk="1" hangingPunct="1">
              <a:buSzPct val="25000"/>
            </a:pPr>
            <a:r>
              <a:rPr lang="en-US" sz="985" dirty="0">
                <a:solidFill>
                  <a:srgbClr val="000000"/>
                </a:solidFill>
                <a:latin typeface="Arial" panose="020B0604020202020204" pitchFamily="34" charset="0"/>
                <a:cs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endParaRPr lang="pt-BR" altLang="pt-BR" sz="985" dirty="0">
              <a:latin typeface="Arial" panose="020B0604020202020204" pitchFamily="34" charset="0"/>
              <a:cs typeface="Arial" panose="020B0604020202020204" pitchFamily="34" charset="0"/>
            </a:endParaRPr>
          </a:p>
        </p:txBody>
      </p:sp>
      <p:sp>
        <p:nvSpPr>
          <p:cNvPr id="9" name="object 58">
            <a:extLst>
              <a:ext uri="{FF2B5EF4-FFF2-40B4-BE49-F238E27FC236}">
                <a16:creationId xmlns:a16="http://schemas.microsoft.com/office/drawing/2014/main" id="{3DB45080-61B3-553C-D07C-73F3AA9138C6}"/>
              </a:ext>
            </a:extLst>
          </p:cNvPr>
          <p:cNvSpPr txBox="1"/>
          <p:nvPr/>
        </p:nvSpPr>
        <p:spPr>
          <a:xfrm>
            <a:off x="241165" y="4476982"/>
            <a:ext cx="2837536" cy="2460981"/>
          </a:xfrm>
          <a:prstGeom prst="rect">
            <a:avLst/>
          </a:prstGeom>
        </p:spPr>
        <p:txBody>
          <a:bodyPr vert="horz" wrap="square" lIns="0" tIns="35356" rIns="0" bIns="0" rtlCol="0">
            <a:spAutoFit/>
          </a:bodyPr>
          <a:lstStyle/>
          <a:p>
            <a:pPr marL="6257">
              <a:spcBef>
                <a:spcPts val="278"/>
              </a:spcBef>
            </a:pPr>
            <a:r>
              <a:rPr sz="985" b="1" u="sng" spc="-5" dirty="0" err="1">
                <a:solidFill>
                  <a:schemeClr val="tx2"/>
                </a:solidFill>
                <a:latin typeface="Arial" panose="020B0604020202020204" pitchFamily="34" charset="0"/>
                <a:cs typeface="Arial" panose="020B0604020202020204" pitchFamily="34" charset="0"/>
              </a:rPr>
              <a:t>Método</a:t>
            </a:r>
            <a:r>
              <a:rPr lang="pt-BR" sz="985" b="1" u="sng" spc="-5" dirty="0">
                <a:solidFill>
                  <a:schemeClr val="tx2"/>
                </a:solidFill>
                <a:latin typeface="Arial" panose="020B0604020202020204" pitchFamily="34" charset="0"/>
                <a:cs typeface="Arial" panose="020B0604020202020204" pitchFamily="34" charset="0"/>
              </a:rPr>
              <a:t>s</a:t>
            </a:r>
          </a:p>
          <a:p>
            <a:pPr algn="just" eaLnBrk="1" hangingPunct="1">
              <a:buSzPct val="25000"/>
            </a:pPr>
            <a:r>
              <a:rPr lang="en-US" sz="985" dirty="0">
                <a:solidFill>
                  <a:srgbClr val="000000"/>
                </a:solidFill>
                <a:latin typeface="Arial" panose="020B0604020202020204" pitchFamily="34" charset="0"/>
                <a:cs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85" dirty="0" err="1">
                <a:solidFill>
                  <a:srgbClr val="000000"/>
                </a:solidFill>
                <a:latin typeface="Arial" panose="020B0604020202020204" pitchFamily="34" charset="0"/>
                <a:cs typeface="Arial" panose="020B0604020202020204" pitchFamily="34" charset="0"/>
              </a:rPr>
              <a:t>popularised</a:t>
            </a:r>
            <a:r>
              <a:rPr lang="en-US" sz="985" dirty="0">
                <a:solidFill>
                  <a:srgbClr val="000000"/>
                </a:solidFill>
                <a:latin typeface="Arial" panose="020B0604020202020204" pitchFamily="34" charset="0"/>
                <a:cs typeface="Arial" panose="020B0604020202020204" pitchFamily="34" charset="0"/>
              </a:rPr>
              <a:t> in the 1960s with the release of Letraset sheets containing Lorem Ipsum passages, and more recently with desktop publishing software like Aldus PageMaker including versions of Lorem Ipsum. text ever since the 1500s, when an unknown printer took a galley of type and scrambled it to make a type specimen book. </a:t>
            </a:r>
            <a:endParaRPr lang="pt-BR" altLang="pt-BR" sz="985" dirty="0">
              <a:latin typeface="Arial" panose="020B0604020202020204" pitchFamily="34" charset="0"/>
              <a:cs typeface="Arial" panose="020B0604020202020204" pitchFamily="34" charset="0"/>
            </a:endParaRPr>
          </a:p>
        </p:txBody>
      </p:sp>
      <p:sp>
        <p:nvSpPr>
          <p:cNvPr id="10" name="object 62">
            <a:extLst>
              <a:ext uri="{FF2B5EF4-FFF2-40B4-BE49-F238E27FC236}">
                <a16:creationId xmlns:a16="http://schemas.microsoft.com/office/drawing/2014/main" id="{36454A4F-D685-84AA-E76C-D201FEC6E5BB}"/>
              </a:ext>
            </a:extLst>
          </p:cNvPr>
          <p:cNvSpPr txBox="1"/>
          <p:nvPr/>
        </p:nvSpPr>
        <p:spPr>
          <a:xfrm>
            <a:off x="3274944" y="7119817"/>
            <a:ext cx="3280731" cy="983653"/>
          </a:xfrm>
          <a:prstGeom prst="rect">
            <a:avLst/>
          </a:prstGeom>
        </p:spPr>
        <p:txBody>
          <a:bodyPr vert="horz" wrap="square" lIns="0" tIns="35356" rIns="0" bIns="0" rtlCol="0">
            <a:spAutoFit/>
          </a:bodyPr>
          <a:lstStyle/>
          <a:p>
            <a:pPr marL="6257" algn="just">
              <a:spcBef>
                <a:spcPts val="278"/>
              </a:spcBef>
            </a:pPr>
            <a:r>
              <a:rPr sz="985" b="1" u="sng" spc="-5" dirty="0" err="1">
                <a:solidFill>
                  <a:schemeClr val="tx2"/>
                </a:solidFill>
                <a:latin typeface="Arial" panose="020B0604020202020204" pitchFamily="34" charset="0"/>
                <a:cs typeface="Arial" panose="020B0604020202020204" pitchFamily="34" charset="0"/>
              </a:rPr>
              <a:t>Conclus</a:t>
            </a:r>
            <a:r>
              <a:rPr lang="pt-BR" sz="985" b="1" u="sng" spc="-5" dirty="0" err="1">
                <a:solidFill>
                  <a:schemeClr val="tx2"/>
                </a:solidFill>
                <a:latin typeface="Arial" panose="020B0604020202020204" pitchFamily="34" charset="0"/>
                <a:cs typeface="Arial" panose="020B0604020202020204" pitchFamily="34" charset="0"/>
              </a:rPr>
              <a:t>ões</a:t>
            </a:r>
            <a:endParaRPr lang="pt-BR" sz="985" b="1" u="sng" spc="-5" dirty="0">
              <a:solidFill>
                <a:schemeClr val="tx2"/>
              </a:solidFill>
              <a:latin typeface="Arial" panose="020B0604020202020204" pitchFamily="34" charset="0"/>
              <a:cs typeface="Arial" panose="020B0604020202020204" pitchFamily="34" charset="0"/>
            </a:endParaRPr>
          </a:p>
          <a:p>
            <a:pPr marL="6257" algn="just">
              <a:spcBef>
                <a:spcPts val="278"/>
              </a:spcBef>
            </a:pPr>
            <a:r>
              <a:rPr lang="en-US" sz="985" b="1" dirty="0">
                <a:solidFill>
                  <a:srgbClr val="000000"/>
                </a:solidFill>
                <a:latin typeface="Arial" panose="020B0604020202020204" pitchFamily="34" charset="0"/>
                <a:cs typeface="Arial" panose="020B0604020202020204" pitchFamily="34" charset="0"/>
              </a:rPr>
              <a:t>Lorem Ipsum</a:t>
            </a:r>
            <a:r>
              <a:rPr lang="en-US" sz="985" dirty="0">
                <a:solidFill>
                  <a:srgbClr val="000000"/>
                </a:solidFill>
                <a:latin typeface="Arial" panose="020B0604020202020204" pitchFamily="34" charset="0"/>
                <a:cs typeface="Arial" panose="020B0604020202020204" pitchFamily="34" charset="0"/>
              </a:rPr>
              <a:t> is simply dummy text of the printing and typesetting industry. Lorem Ipsum has been the industry's standard dummy text ever since the 1500s, when an unknown printer took a galley of type and scrambled it to make a type specimen book. It has survived not only five</a:t>
            </a:r>
            <a:endParaRPr lang="pt-BR" sz="985" dirty="0">
              <a:latin typeface="Arial" panose="020B060402020202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02C48E3F-C1E5-CC47-277A-9D90B7A262AD}"/>
              </a:ext>
            </a:extLst>
          </p:cNvPr>
          <p:cNvSpPr txBox="1"/>
          <p:nvPr/>
        </p:nvSpPr>
        <p:spPr>
          <a:xfrm>
            <a:off x="1219200" y="8771119"/>
            <a:ext cx="6470506" cy="175754"/>
          </a:xfrm>
          <a:prstGeom prst="rect">
            <a:avLst/>
          </a:prstGeom>
          <a:noFill/>
        </p:spPr>
        <p:txBody>
          <a:bodyPr wrap="square">
            <a:spAutoFit/>
          </a:bodyPr>
          <a:lstStyle/>
          <a:p>
            <a:pPr algn="just"/>
            <a:r>
              <a:rPr lang="pt-BR" altLang="pt-BR" sz="542" dirty="0" err="1">
                <a:latin typeface="Arial" panose="020B0604020202020204" pitchFamily="34" charset="0"/>
                <a:cs typeface="Arial" panose="020B0604020202020204" pitchFamily="34" charset="0"/>
              </a:rPr>
              <a:t>Rumening</a:t>
            </a:r>
            <a:r>
              <a:rPr lang="pt-BR" altLang="pt-BR" sz="542" dirty="0">
                <a:latin typeface="Arial" panose="020B0604020202020204" pitchFamily="34" charset="0"/>
                <a:cs typeface="Arial" panose="020B0604020202020204" pitchFamily="34" charset="0"/>
              </a:rPr>
              <a:t> et al. (2010). Capacidade de trabalho físico e máximo estado estável da frequência cardíaca. </a:t>
            </a:r>
          </a:p>
        </p:txBody>
      </p:sp>
      <p:sp>
        <p:nvSpPr>
          <p:cNvPr id="12" name="object 64">
            <a:extLst>
              <a:ext uri="{FF2B5EF4-FFF2-40B4-BE49-F238E27FC236}">
                <a16:creationId xmlns:a16="http://schemas.microsoft.com/office/drawing/2014/main" id="{6D66F29F-E1D9-3A02-591D-3C29B319EC62}"/>
              </a:ext>
            </a:extLst>
          </p:cNvPr>
          <p:cNvSpPr txBox="1"/>
          <p:nvPr/>
        </p:nvSpPr>
        <p:spPr>
          <a:xfrm>
            <a:off x="3273173" y="8194782"/>
            <a:ext cx="3265398" cy="338861"/>
          </a:xfrm>
          <a:prstGeom prst="rect">
            <a:avLst/>
          </a:prstGeom>
        </p:spPr>
        <p:txBody>
          <a:bodyPr vert="horz" wrap="square" lIns="0" tIns="35356" rIns="0" bIns="0" rtlCol="0">
            <a:spAutoFit/>
          </a:bodyPr>
          <a:lstStyle/>
          <a:p>
            <a:pPr marL="6257">
              <a:spcBef>
                <a:spcPts val="278"/>
              </a:spcBef>
            </a:pPr>
            <a:r>
              <a:rPr lang="pt-BR" sz="985" b="1" u="sng" spc="-5" dirty="0">
                <a:solidFill>
                  <a:schemeClr val="tx2"/>
                </a:solidFill>
                <a:latin typeface="Arial" panose="020B0604020202020204" pitchFamily="34" charset="0"/>
                <a:cs typeface="Arial" panose="020B0604020202020204" pitchFamily="34" charset="0"/>
              </a:rPr>
              <a:t>Conflito de interesses:</a:t>
            </a:r>
            <a:r>
              <a:rPr lang="pt-BR" sz="985" b="1" spc="-5" dirty="0">
                <a:solidFill>
                  <a:schemeClr val="tx2"/>
                </a:solidFill>
                <a:latin typeface="Arial" panose="020B0604020202020204" pitchFamily="34" charset="0"/>
                <a:cs typeface="Arial" panose="020B0604020202020204" pitchFamily="34" charset="0"/>
              </a:rPr>
              <a:t> </a:t>
            </a:r>
            <a:r>
              <a:rPr lang="en-US" sz="985" b="1" dirty="0">
                <a:solidFill>
                  <a:srgbClr val="000000"/>
                </a:solidFill>
                <a:latin typeface="Arial" panose="020B0604020202020204" pitchFamily="34" charset="0"/>
                <a:cs typeface="Arial" panose="020B0604020202020204" pitchFamily="34" charset="0"/>
              </a:rPr>
              <a:t>Lorem Ipsum</a:t>
            </a:r>
            <a:r>
              <a:rPr lang="en-US" sz="985" dirty="0">
                <a:solidFill>
                  <a:srgbClr val="000000"/>
                </a:solidFill>
                <a:latin typeface="Arial" panose="020B0604020202020204" pitchFamily="34" charset="0"/>
                <a:cs typeface="Arial" panose="020B0604020202020204" pitchFamily="34" charset="0"/>
              </a:rPr>
              <a:t> is simply dummy text of the printing and typesetting industry.</a:t>
            </a:r>
            <a:endParaRPr lang="pt-BR" sz="985" spc="-5" dirty="0">
              <a:latin typeface="Arial" panose="020B0604020202020204" pitchFamily="34" charset="0"/>
              <a:cs typeface="Arial" panose="020B0604020202020204" pitchFamily="34" charset="0"/>
            </a:endParaRPr>
          </a:p>
        </p:txBody>
      </p:sp>
      <p:sp>
        <p:nvSpPr>
          <p:cNvPr id="13" name="object 64">
            <a:extLst>
              <a:ext uri="{FF2B5EF4-FFF2-40B4-BE49-F238E27FC236}">
                <a16:creationId xmlns:a16="http://schemas.microsoft.com/office/drawing/2014/main" id="{AB4FA408-5D21-AC51-13B9-3277E144F3B6}"/>
              </a:ext>
            </a:extLst>
          </p:cNvPr>
          <p:cNvSpPr txBox="1"/>
          <p:nvPr/>
        </p:nvSpPr>
        <p:spPr>
          <a:xfrm>
            <a:off x="229810" y="8745782"/>
            <a:ext cx="3043363" cy="187281"/>
          </a:xfrm>
          <a:prstGeom prst="rect">
            <a:avLst/>
          </a:prstGeom>
        </p:spPr>
        <p:txBody>
          <a:bodyPr vert="horz" wrap="square" lIns="0" tIns="35356" rIns="0" bIns="0" rtlCol="0">
            <a:spAutoFit/>
          </a:bodyPr>
          <a:lstStyle/>
          <a:p>
            <a:pPr marL="6257">
              <a:spcBef>
                <a:spcPts val="278"/>
              </a:spcBef>
            </a:pPr>
            <a:r>
              <a:rPr lang="pt-BR" sz="985" b="1" u="sng" spc="-5" dirty="0">
                <a:solidFill>
                  <a:schemeClr val="tx2"/>
                </a:solidFill>
                <a:latin typeface="Arial" panose="020B0604020202020204" pitchFamily="34" charset="0"/>
                <a:cs typeface="Arial" panose="020B0604020202020204" pitchFamily="34" charset="0"/>
              </a:rPr>
              <a:t>Palavras Chaves </a:t>
            </a:r>
            <a:endParaRPr lang="pt-BR" sz="985" spc="-5" dirty="0">
              <a:latin typeface="Arial" panose="020B0604020202020204" pitchFamily="34" charset="0"/>
              <a:cs typeface="Arial" panose="020B0604020202020204" pitchFamily="34" charset="0"/>
            </a:endParaRPr>
          </a:p>
        </p:txBody>
      </p:sp>
      <p:sp>
        <p:nvSpPr>
          <p:cNvPr id="14" name="object 57">
            <a:extLst>
              <a:ext uri="{FF2B5EF4-FFF2-40B4-BE49-F238E27FC236}">
                <a16:creationId xmlns:a16="http://schemas.microsoft.com/office/drawing/2014/main" id="{DCC8A937-8742-DDF6-1545-AAE3A0389AB2}"/>
              </a:ext>
            </a:extLst>
          </p:cNvPr>
          <p:cNvSpPr txBox="1"/>
          <p:nvPr/>
        </p:nvSpPr>
        <p:spPr>
          <a:xfrm>
            <a:off x="240950" y="6967582"/>
            <a:ext cx="2837536" cy="1703081"/>
          </a:xfrm>
          <a:prstGeom prst="rect">
            <a:avLst/>
          </a:prstGeom>
        </p:spPr>
        <p:txBody>
          <a:bodyPr vert="horz" wrap="square" lIns="0" tIns="35356" rIns="0" bIns="0" rtlCol="0">
            <a:spAutoFit/>
          </a:bodyPr>
          <a:lstStyle/>
          <a:p>
            <a:pPr marL="6257">
              <a:spcBef>
                <a:spcPts val="278"/>
              </a:spcBef>
            </a:pPr>
            <a:r>
              <a:rPr lang="pt-BR" sz="985" b="1" u="sng" spc="-5" dirty="0">
                <a:solidFill>
                  <a:schemeClr val="tx2"/>
                </a:solidFill>
                <a:latin typeface="Arial" panose="020B0604020202020204" pitchFamily="34" charset="0"/>
                <a:cs typeface="Arial" panose="020B0604020202020204" pitchFamily="34" charset="0"/>
              </a:rPr>
              <a:t>Resultados</a:t>
            </a:r>
            <a:endParaRPr sz="985" b="1" u="sng" dirty="0">
              <a:solidFill>
                <a:schemeClr val="tx2"/>
              </a:solidFill>
              <a:latin typeface="Arial" panose="020B0604020202020204" pitchFamily="34" charset="0"/>
              <a:cs typeface="Arial" panose="020B0604020202020204" pitchFamily="34" charset="0"/>
            </a:endParaRPr>
          </a:p>
          <a:p>
            <a:pPr algn="just" eaLnBrk="1" hangingPunct="1">
              <a:buSzPct val="25000"/>
            </a:pPr>
            <a:r>
              <a:rPr lang="en-US" sz="985" b="1" dirty="0">
                <a:solidFill>
                  <a:srgbClr val="000000"/>
                </a:solidFill>
                <a:latin typeface="Arial" panose="020B0604020202020204" pitchFamily="34" charset="0"/>
                <a:cs typeface="Arial" panose="020B0604020202020204" pitchFamily="34" charset="0"/>
              </a:rPr>
              <a:t>Lorem Ipsum</a:t>
            </a:r>
            <a:r>
              <a:rPr lang="en-US" sz="985" dirty="0">
                <a:solidFill>
                  <a:srgbClr val="000000"/>
                </a:solidFill>
                <a:latin typeface="Arial" panose="020B0604020202020204" pitchFamily="34" charset="0"/>
                <a:cs typeface="Arial" panose="020B0604020202020204" pitchFamily="34" charset="0"/>
              </a:rPr>
              <a:t>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985" dirty="0" err="1">
                <a:solidFill>
                  <a:srgbClr val="000000"/>
                </a:solidFill>
                <a:latin typeface="Arial" panose="020B0604020202020204" pitchFamily="34" charset="0"/>
                <a:cs typeface="Arial" panose="020B0604020202020204" pitchFamily="34" charset="0"/>
              </a:rPr>
              <a:t>popularised</a:t>
            </a:r>
            <a:r>
              <a:rPr lang="en-US" sz="985" dirty="0">
                <a:solidFill>
                  <a:srgbClr val="000000"/>
                </a:solidFill>
                <a:latin typeface="Arial" panose="020B0604020202020204" pitchFamily="34" charset="0"/>
                <a:cs typeface="Arial" panose="020B0604020202020204" pitchFamily="34" charset="0"/>
              </a:rPr>
              <a:t> in the 1960s with the release of Letraset sheets containing Lorem Ipsum passages. </a:t>
            </a:r>
            <a:endParaRPr lang="pt-BR" altLang="pt-BR" sz="985" dirty="0">
              <a:latin typeface="Arial" panose="020B0604020202020204" pitchFamily="34" charset="0"/>
              <a:cs typeface="Arial" panose="020B0604020202020204" pitchFamily="34" charset="0"/>
            </a:endParaRPr>
          </a:p>
        </p:txBody>
      </p:sp>
      <p:sp>
        <p:nvSpPr>
          <p:cNvPr id="15" name="Retângulo 14">
            <a:extLst>
              <a:ext uri="{FF2B5EF4-FFF2-40B4-BE49-F238E27FC236}">
                <a16:creationId xmlns:a16="http://schemas.microsoft.com/office/drawing/2014/main" id="{5508509F-A7E3-A3B8-37A1-A915676924D0}"/>
              </a:ext>
            </a:extLst>
          </p:cNvPr>
          <p:cNvSpPr/>
          <p:nvPr/>
        </p:nvSpPr>
        <p:spPr>
          <a:xfrm>
            <a:off x="3227618" y="6055957"/>
            <a:ext cx="3300575" cy="1065933"/>
          </a:xfrm>
          <a:prstGeom prst="rect">
            <a:avLst/>
          </a:prstGeom>
        </p:spPr>
        <p:txBody>
          <a:bodyPr wrap="square">
            <a:spAutoFit/>
          </a:bodyPr>
          <a:lstStyle/>
          <a:p>
            <a:pPr algn="just">
              <a:spcAft>
                <a:spcPts val="493"/>
              </a:spcAft>
            </a:pPr>
            <a:r>
              <a:rPr lang="pt-BR" sz="985" b="1" u="sng" dirty="0">
                <a:solidFill>
                  <a:schemeClr val="tx2"/>
                </a:solidFill>
                <a:latin typeface="Arial" panose="020B0604020202020204" pitchFamily="34" charset="0"/>
                <a:cs typeface="Arial" panose="020B0604020202020204" pitchFamily="34" charset="0"/>
              </a:rPr>
              <a:t>Discussão</a:t>
            </a:r>
          </a:p>
          <a:p>
            <a:pPr algn="just">
              <a:spcAft>
                <a:spcPts val="493"/>
              </a:spcAft>
            </a:pPr>
            <a:r>
              <a:rPr lang="en-US" sz="985" b="1" dirty="0">
                <a:solidFill>
                  <a:srgbClr val="000000"/>
                </a:solidFill>
                <a:latin typeface="Arial" panose="020B0604020202020204" pitchFamily="34" charset="0"/>
                <a:cs typeface="Arial" panose="020B0604020202020204" pitchFamily="34" charset="0"/>
              </a:rPr>
              <a:t>Lorem Ipsum</a:t>
            </a:r>
            <a:r>
              <a:rPr lang="en-US" sz="985" dirty="0">
                <a:solidFill>
                  <a:srgbClr val="000000"/>
                </a:solidFill>
                <a:latin typeface="Arial" panose="020B0604020202020204" pitchFamily="34" charset="0"/>
                <a:cs typeface="Arial" panose="020B0604020202020204" pitchFamily="34" charset="0"/>
              </a:rPr>
              <a:t> is simply dummy text of the printing and typesetting industry. Lorem Ipsum has been the industry's standard dummy text ever since the 1500s, when an unknown printer took a galley of type and scrambled it to make a type specimen book.</a:t>
            </a:r>
            <a:endParaRPr lang="pt-BR" sz="985" dirty="0">
              <a:latin typeface="Arial" panose="020B0604020202020204" pitchFamily="34" charset="0"/>
              <a:cs typeface="Arial" panose="020B0604020202020204" pitchFamily="34" charset="0"/>
            </a:endParaRPr>
          </a:p>
        </p:txBody>
      </p:sp>
      <p:sp>
        <p:nvSpPr>
          <p:cNvPr id="16" name="Shape 100">
            <a:extLst>
              <a:ext uri="{FF2B5EF4-FFF2-40B4-BE49-F238E27FC236}">
                <a16:creationId xmlns:a16="http://schemas.microsoft.com/office/drawing/2014/main" id="{852A5C12-4A37-894F-AD68-5BCFABF64A1E}"/>
              </a:ext>
            </a:extLst>
          </p:cNvPr>
          <p:cNvSpPr txBox="1">
            <a:spLocks noChangeArrowheads="1"/>
          </p:cNvSpPr>
          <p:nvPr/>
        </p:nvSpPr>
        <p:spPr bwMode="auto">
          <a:xfrm>
            <a:off x="3304403" y="2035924"/>
            <a:ext cx="3270260" cy="33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0" tIns="5159" rIns="10320" bIns="5159"/>
          <a:lstStyle>
            <a:lvl1pPr>
              <a:defRPr sz="3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3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a:r>
              <a:rPr lang="pt-BR" altLang="pt-BR" sz="985" b="1" dirty="0">
                <a:solidFill>
                  <a:schemeClr val="tx1"/>
                </a:solidFill>
              </a:rPr>
              <a:t>Tabela 1  - </a:t>
            </a:r>
            <a:r>
              <a:rPr lang="en-US" sz="985" dirty="0">
                <a:solidFill>
                  <a:schemeClr val="tx1"/>
                </a:solidFill>
              </a:rPr>
              <a:t>Lorem Ipsum is simply dummy text of the printing and typesetting industry. </a:t>
            </a:r>
            <a:endParaRPr lang="pt-BR" altLang="pt-BR" sz="985" b="1" dirty="0">
              <a:solidFill>
                <a:schemeClr val="tx1"/>
              </a:solidFill>
            </a:endParaRPr>
          </a:p>
          <a:p>
            <a:pPr algn="just" eaLnBrk="1" hangingPunct="1">
              <a:buSzPct val="25000"/>
            </a:pPr>
            <a:endParaRPr lang="pt-BR" altLang="pt-BR" sz="985" dirty="0">
              <a:solidFill>
                <a:schemeClr val="tx1"/>
              </a:solidFill>
            </a:endParaRPr>
          </a:p>
          <a:p>
            <a:pPr algn="just" eaLnBrk="1" hangingPunct="1">
              <a:buSzPct val="25000"/>
            </a:pPr>
            <a:endParaRPr lang="pt-BR" altLang="pt-BR" sz="985" dirty="0">
              <a:solidFill>
                <a:schemeClr val="tx1"/>
              </a:solidFill>
            </a:endParaRPr>
          </a:p>
        </p:txBody>
      </p:sp>
      <p:graphicFrame>
        <p:nvGraphicFramePr>
          <p:cNvPr id="17" name="Tabela 16">
            <a:extLst>
              <a:ext uri="{FF2B5EF4-FFF2-40B4-BE49-F238E27FC236}">
                <a16:creationId xmlns:a16="http://schemas.microsoft.com/office/drawing/2014/main" id="{3AF01FB2-42DA-C457-0BF1-70A1F4A6042E}"/>
              </a:ext>
            </a:extLst>
          </p:cNvPr>
          <p:cNvGraphicFramePr>
            <a:graphicFrameLocks noGrp="1"/>
          </p:cNvGraphicFramePr>
          <p:nvPr/>
        </p:nvGraphicFramePr>
        <p:xfrm>
          <a:off x="3314462" y="2390793"/>
          <a:ext cx="3268492" cy="1719868"/>
        </p:xfrm>
        <a:graphic>
          <a:graphicData uri="http://schemas.openxmlformats.org/drawingml/2006/table">
            <a:tbl>
              <a:tblPr firstRow="1" firstCol="1" bandRow="1">
                <a:tableStyleId>{5C22544A-7EE6-4342-B048-85BDC9FD1C3A}</a:tableStyleId>
              </a:tblPr>
              <a:tblGrid>
                <a:gridCol w="1685968">
                  <a:extLst>
                    <a:ext uri="{9D8B030D-6E8A-4147-A177-3AD203B41FA5}">
                      <a16:colId xmlns:a16="http://schemas.microsoft.com/office/drawing/2014/main" val="2614209484"/>
                    </a:ext>
                  </a:extLst>
                </a:gridCol>
                <a:gridCol w="1582524">
                  <a:extLst>
                    <a:ext uri="{9D8B030D-6E8A-4147-A177-3AD203B41FA5}">
                      <a16:colId xmlns:a16="http://schemas.microsoft.com/office/drawing/2014/main" val="2747517009"/>
                    </a:ext>
                  </a:extLst>
                </a:gridCol>
              </a:tblGrid>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606043337"/>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783791538"/>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3951474725"/>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2465554315"/>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1342066252"/>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660570249"/>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1808133446"/>
                  </a:ext>
                </a:extLst>
              </a:tr>
              <a:tr h="72586">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3182087504"/>
                  </a:ext>
                </a:extLst>
              </a:tr>
              <a:tr h="191925">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tc>
                  <a:txBody>
                    <a:bodyPr/>
                    <a:lstStyle/>
                    <a:p>
                      <a:pPr algn="ctr">
                        <a:lnSpc>
                          <a:spcPct val="150000"/>
                        </a:lnSpc>
                        <a:spcAft>
                          <a:spcPts val="0"/>
                        </a:spcAft>
                      </a:pPr>
                      <a:endParaRPr lang="pt-B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798" marR="33798" marT="0" marB="0" anchor="ctr">
                    <a:solidFill>
                      <a:srgbClr val="50B4C8"/>
                    </a:solidFill>
                  </a:tcPr>
                </a:tc>
                <a:extLst>
                  <a:ext uri="{0D108BD9-81ED-4DB2-BD59-A6C34878D82A}">
                    <a16:rowId xmlns:a16="http://schemas.microsoft.com/office/drawing/2014/main" val="2132856210"/>
                  </a:ext>
                </a:extLst>
              </a:tr>
            </a:tbl>
          </a:graphicData>
        </a:graphic>
      </p:graphicFrame>
      <p:sp>
        <p:nvSpPr>
          <p:cNvPr id="18" name="Shape 100">
            <a:extLst>
              <a:ext uri="{FF2B5EF4-FFF2-40B4-BE49-F238E27FC236}">
                <a16:creationId xmlns:a16="http://schemas.microsoft.com/office/drawing/2014/main" id="{29FF1AC6-FF7B-D14F-44C8-2B022AE128A1}"/>
              </a:ext>
            </a:extLst>
          </p:cNvPr>
          <p:cNvSpPr txBox="1">
            <a:spLocks noChangeArrowheads="1"/>
          </p:cNvSpPr>
          <p:nvPr/>
        </p:nvSpPr>
        <p:spPr bwMode="auto">
          <a:xfrm>
            <a:off x="3304403" y="4121763"/>
            <a:ext cx="1608221" cy="6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0" tIns="5159" rIns="10320" bIns="5159"/>
          <a:lstStyle>
            <a:lvl1pPr>
              <a:defRPr sz="3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3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a:r>
              <a:rPr lang="pt-BR" altLang="pt-BR" sz="985" b="1" dirty="0">
                <a:solidFill>
                  <a:schemeClr val="tx1"/>
                </a:solidFill>
              </a:rPr>
              <a:t>FIGURA 1 </a:t>
            </a:r>
            <a:r>
              <a:rPr lang="pt-BR" altLang="pt-BR" sz="985" dirty="0">
                <a:solidFill>
                  <a:schemeClr val="tx1"/>
                </a:solidFill>
              </a:rPr>
              <a:t>–  </a:t>
            </a:r>
            <a:r>
              <a:rPr lang="en-US" sz="985" dirty="0">
                <a:solidFill>
                  <a:schemeClr val="tx1"/>
                </a:solidFill>
              </a:rPr>
              <a:t>Lorem Ipsum is simply dummy text of the printing and typesetting industry</a:t>
            </a:r>
            <a:endParaRPr lang="pt-BR" altLang="pt-BR" sz="985" dirty="0">
              <a:solidFill>
                <a:schemeClr val="tx1"/>
              </a:solidFill>
            </a:endParaRPr>
          </a:p>
          <a:p>
            <a:pPr algn="just" eaLnBrk="1" hangingPunct="1">
              <a:buSzPct val="25000"/>
            </a:pPr>
            <a:endParaRPr lang="pt-BR" altLang="pt-BR" sz="985" dirty="0">
              <a:solidFill>
                <a:schemeClr val="tx1"/>
              </a:solidFill>
            </a:endParaRPr>
          </a:p>
        </p:txBody>
      </p:sp>
      <p:sp>
        <p:nvSpPr>
          <p:cNvPr id="19" name="Shape 100">
            <a:extLst>
              <a:ext uri="{FF2B5EF4-FFF2-40B4-BE49-F238E27FC236}">
                <a16:creationId xmlns:a16="http://schemas.microsoft.com/office/drawing/2014/main" id="{193CA1E3-A236-33CA-C34E-174D4F44E4C1}"/>
              </a:ext>
            </a:extLst>
          </p:cNvPr>
          <p:cNvSpPr txBox="1">
            <a:spLocks noChangeArrowheads="1"/>
          </p:cNvSpPr>
          <p:nvPr/>
        </p:nvSpPr>
        <p:spPr bwMode="auto">
          <a:xfrm>
            <a:off x="5068909" y="4121875"/>
            <a:ext cx="1537127" cy="7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0" tIns="5159" rIns="10320" bIns="5159"/>
          <a:lstStyle>
            <a:lvl1pPr>
              <a:defRPr sz="3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3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3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3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a:r>
              <a:rPr lang="pt-BR" altLang="pt-BR" sz="985" b="1" dirty="0"/>
              <a:t>FIGURA 2 </a:t>
            </a:r>
            <a:r>
              <a:rPr lang="en-US" sz="985" dirty="0"/>
              <a:t>Lorem Ipsum is simply dummy text of the printing and typesetting industry</a:t>
            </a:r>
            <a:r>
              <a:rPr lang="pt-BR" altLang="pt-BR" sz="985" dirty="0"/>
              <a:t>.</a:t>
            </a:r>
          </a:p>
          <a:p>
            <a:pPr algn="ctr" eaLnBrk="1" hangingPunct="1">
              <a:buSzPct val="25000"/>
            </a:pPr>
            <a:endParaRPr lang="pt-BR" altLang="pt-BR" sz="985" dirty="0"/>
          </a:p>
        </p:txBody>
      </p:sp>
      <p:pic>
        <p:nvPicPr>
          <p:cNvPr id="20" name="Imagem 19">
            <a:extLst>
              <a:ext uri="{FF2B5EF4-FFF2-40B4-BE49-F238E27FC236}">
                <a16:creationId xmlns:a16="http://schemas.microsoft.com/office/drawing/2014/main" id="{06C05E9A-6647-9EEF-5B50-AF0B32236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9083" y="4841163"/>
            <a:ext cx="1568822" cy="1102507"/>
          </a:xfrm>
          <a:prstGeom prst="rect">
            <a:avLst/>
          </a:prstGeom>
        </p:spPr>
      </p:pic>
      <p:pic>
        <p:nvPicPr>
          <p:cNvPr id="21" name="Imagem 20">
            <a:extLst>
              <a:ext uri="{FF2B5EF4-FFF2-40B4-BE49-F238E27FC236}">
                <a16:creationId xmlns:a16="http://schemas.microsoft.com/office/drawing/2014/main" id="{A5BD4392-592F-9CDE-368C-6440989F7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2476" y="4855914"/>
            <a:ext cx="1568822" cy="1102507"/>
          </a:xfrm>
          <a:prstGeom prst="rect">
            <a:avLst/>
          </a:prstGeom>
        </p:spPr>
      </p:pic>
      <p:sp>
        <p:nvSpPr>
          <p:cNvPr id="26" name="Retângulo 25">
            <a:extLst>
              <a:ext uri="{FF2B5EF4-FFF2-40B4-BE49-F238E27FC236}">
                <a16:creationId xmlns:a16="http://schemas.microsoft.com/office/drawing/2014/main" id="{7251A6CE-E26D-984D-9A29-D02966291C89}"/>
              </a:ext>
            </a:extLst>
          </p:cNvPr>
          <p:cNvSpPr/>
          <p:nvPr/>
        </p:nvSpPr>
        <p:spPr>
          <a:xfrm>
            <a:off x="0" y="1019494"/>
            <a:ext cx="6858000" cy="499481"/>
          </a:xfrm>
          <a:prstGeom prst="rect">
            <a:avLst/>
          </a:prstGeom>
          <a:solidFill>
            <a:srgbClr val="50B4C8"/>
          </a:solidFill>
          <a:ln>
            <a:solidFill>
              <a:srgbClr val="50B4C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257" algn="ctr">
              <a:spcBef>
                <a:spcPts val="64"/>
              </a:spcBef>
            </a:pPr>
            <a:r>
              <a:rPr lang="pt-BR" sz="1800" b="1" dirty="0">
                <a:latin typeface="Arial" panose="020B0604020202020204" pitchFamily="34" charset="0"/>
                <a:cs typeface="Arial" panose="020B0604020202020204" pitchFamily="34" charset="0"/>
              </a:rPr>
              <a:t>TITULO DO TRABALHO </a:t>
            </a:r>
          </a:p>
        </p:txBody>
      </p:sp>
      <p:pic>
        <p:nvPicPr>
          <p:cNvPr id="28" name="Imagem 27">
            <a:extLst>
              <a:ext uri="{FF2B5EF4-FFF2-40B4-BE49-F238E27FC236}">
                <a16:creationId xmlns:a16="http://schemas.microsoft.com/office/drawing/2014/main" id="{72807DC8-4196-EDEF-77F4-66BB06EBD7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1849" y="196900"/>
            <a:ext cx="457200" cy="620061"/>
          </a:xfrm>
          <a:prstGeom prst="rect">
            <a:avLst/>
          </a:prstGeom>
        </p:spPr>
      </p:pic>
    </p:spTree>
    <p:extLst>
      <p:ext uri="{BB962C8B-B14F-4D97-AF65-F5344CB8AC3E}">
        <p14:creationId xmlns:p14="http://schemas.microsoft.com/office/powerpoint/2010/main" val="2535012646"/>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TotalTime>
  <Words>529</Words>
  <Application>Microsoft Office PowerPoint</Application>
  <PresentationFormat>Papel A4 (210 x 297 mm)</PresentationFormat>
  <Paragraphs>21</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Acer Certro</dc:creator>
  <cp:lastModifiedBy>Certro fisio</cp:lastModifiedBy>
  <cp:revision>1</cp:revision>
  <dcterms:created xsi:type="dcterms:W3CDTF">2026-10-02T08:05:31Z</dcterms:created>
  <dcterms:modified xsi:type="dcterms:W3CDTF">2026-11-04T19:25:13Z</dcterms:modified>
</cp:coreProperties>
</file>